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22" r:id="rId3"/>
    <p:sldMasterId id="2147483866" r:id="rId4"/>
    <p:sldMasterId id="2147483882" r:id="rId5"/>
  </p:sldMasterIdLst>
  <p:sldIdLst>
    <p:sldId id="256" r:id="rId6"/>
    <p:sldId id="287" r:id="rId7"/>
    <p:sldId id="356" r:id="rId8"/>
    <p:sldId id="339" r:id="rId9"/>
    <p:sldId id="357" r:id="rId10"/>
    <p:sldId id="358" r:id="rId11"/>
    <p:sldId id="359" r:id="rId12"/>
    <p:sldId id="379" r:id="rId13"/>
    <p:sldId id="373" r:id="rId14"/>
    <p:sldId id="374" r:id="rId15"/>
    <p:sldId id="362" r:id="rId16"/>
    <p:sldId id="363" r:id="rId17"/>
    <p:sldId id="361" r:id="rId18"/>
    <p:sldId id="364" r:id="rId19"/>
    <p:sldId id="365" r:id="rId20"/>
    <p:sldId id="366" r:id="rId21"/>
    <p:sldId id="367" r:id="rId22"/>
    <p:sldId id="372" r:id="rId23"/>
    <p:sldId id="375" r:id="rId24"/>
    <p:sldId id="377" r:id="rId25"/>
    <p:sldId id="376" r:id="rId26"/>
    <p:sldId id="378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171"/>
    <a:srgbClr val="401B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4000" cy="399285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  <a:latin typeface="Calibri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>
                <a:solidFill>
                  <a:srgbClr val="FFFFFF"/>
                </a:solidFill>
                <a:latin typeface="Calibri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3047704" y="3992851"/>
            <a:ext cx="3047700" cy="77175"/>
          </a:xfrm>
          <a:prstGeom prst="rect">
            <a:avLst/>
          </a:prstGeom>
          <a:solidFill>
            <a:srgbClr val="7FCA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6096271" y="3992851"/>
            <a:ext cx="3047700" cy="77175"/>
          </a:xfrm>
          <a:prstGeom prst="rect">
            <a:avLst/>
          </a:prstGeom>
          <a:solidFill>
            <a:srgbClr val="BC1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" y="3992851"/>
            <a:ext cx="3047700" cy="77175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771B5E-26E0-4E2D-A83E-28DE537E5C9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4683919"/>
            <a:ext cx="19812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771B5E-26E0-4E2D-A83E-28DE537E5C9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57300" y="1640495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557300" y="1640495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557300" y="1640495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3593400" y="1283828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593400" y="992123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>
                <a:latin typeface="Calibri" pitchFamily="34" charset="0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3593400" y="1181420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>
              <a:solidFill>
                <a:srgbClr val="97ABBC"/>
              </a:solidFill>
            </a:endParaRPr>
          </a:p>
        </p:txBody>
      </p:sp>
      <p:sp>
        <p:nvSpPr>
          <p:cNvPr id="26" name="Shape 26"/>
          <p:cNvSpPr/>
          <p:nvPr/>
        </p:nvSpPr>
        <p:spPr>
          <a:xfrm>
            <a:off x="5723283" y="1599677"/>
            <a:ext cx="1710300" cy="77175"/>
          </a:xfrm>
          <a:prstGeom prst="rect">
            <a:avLst/>
          </a:prstGeom>
          <a:solidFill>
            <a:srgbClr val="7FCA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7434177" y="1599677"/>
            <a:ext cx="1710300" cy="77175"/>
          </a:xfrm>
          <a:prstGeom prst="rect">
            <a:avLst/>
          </a:prstGeom>
          <a:solidFill>
            <a:srgbClr val="BC1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1599677"/>
            <a:ext cx="1710300" cy="77175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710425" y="1599677"/>
            <a:ext cx="1710300" cy="77175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3593400" y="1283828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1700" y="1200151"/>
            <a:ext cx="73206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+ 2 columns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04798" y="1200151"/>
            <a:ext cx="36570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82202" y="1200151"/>
            <a:ext cx="36570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89284" y="1200151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256050" y="1200151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022816" y="1200151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AEEA437-D675-4DB7-BBA1-FF0613ABF92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/>
          <a:lstStyle/>
          <a:p>
            <a:fld id="{BEEC0074-9F1B-4CE6-806D-01FE916CC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AEEA437-D675-4DB7-BBA1-FF0613ABF92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88" y="4749900"/>
            <a:ext cx="9105600" cy="393600"/>
          </a:xfrm>
          <a:prstGeom prst="rect">
            <a:avLst/>
          </a:prstGeom>
        </p:spPr>
        <p:txBody>
          <a:bodyPr/>
          <a:lstStyle/>
          <a:p>
            <a:fld id="{BEEC0074-9F1B-4CE6-806D-01FE916CC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93700" y="205988"/>
            <a:ext cx="6462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Calibri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93625" y="1200151"/>
            <a:ext cx="31368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271463" lvl="0" indent="-157163">
              <a:spcBef>
                <a:spcPts val="600"/>
              </a:spcBef>
              <a:spcAft>
                <a:spcPts val="0"/>
              </a:spcAft>
              <a:buSzPts val="1800"/>
              <a:buChar char="▷"/>
              <a:tabLst>
                <a:tab pos="271463" algn="l"/>
              </a:tabLst>
              <a:defRPr sz="1800">
                <a:latin typeface="Calibri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219456" y="1200151"/>
            <a:ext cx="31368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271463" lvl="0" indent="-157163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>
                <a:latin typeface="Calibri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Shape 43"/>
          <p:cNvSpPr/>
          <p:nvPr/>
        </p:nvSpPr>
        <p:spPr>
          <a:xfrm>
            <a:off x="7356366" y="5066327"/>
            <a:ext cx="893700" cy="77175"/>
          </a:xfrm>
          <a:prstGeom prst="rect">
            <a:avLst/>
          </a:prstGeom>
          <a:solidFill>
            <a:srgbClr val="7FCA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8250312" y="5066327"/>
            <a:ext cx="893700" cy="77175"/>
          </a:xfrm>
          <a:prstGeom prst="rect">
            <a:avLst/>
          </a:prstGeom>
          <a:solidFill>
            <a:srgbClr val="BC1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5066327"/>
            <a:ext cx="893700" cy="77175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93710" y="5066327"/>
            <a:ext cx="6462600" cy="77175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80575" y="4773134"/>
            <a:ext cx="548700" cy="31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557300" y="1640495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557300" y="1640495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557300" y="1640495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593400" y="1283828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3593400" y="992123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593400" y="1283828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1700" y="1200151"/>
            <a:ext cx="73206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+ 2 columns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04798" y="1200151"/>
            <a:ext cx="36570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82202" y="1200151"/>
            <a:ext cx="36570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93700" y="205988"/>
            <a:ext cx="6462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93700" y="1200151"/>
            <a:ext cx="23712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386404" y="1200151"/>
            <a:ext cx="23712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5879107" y="1200151"/>
            <a:ext cx="23712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Shape 53"/>
          <p:cNvSpPr/>
          <p:nvPr/>
        </p:nvSpPr>
        <p:spPr>
          <a:xfrm>
            <a:off x="7356366" y="5066327"/>
            <a:ext cx="893700" cy="77175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250312" y="5066327"/>
            <a:ext cx="893700" cy="77175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5066327"/>
            <a:ext cx="893700" cy="77175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893710" y="5066327"/>
            <a:ext cx="6462600" cy="77175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80575" y="4773134"/>
            <a:ext cx="548700" cy="31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89284" y="1200151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3256050" y="1200151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6022816" y="1200151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Shape 67"/>
          <p:cNvSpPr/>
          <p:nvPr/>
        </p:nvSpPr>
        <p:spPr>
          <a:xfrm>
            <a:off x="7356366" y="5066327"/>
            <a:ext cx="893700" cy="77175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250312" y="5066327"/>
            <a:ext cx="893700" cy="77175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0" y="5066327"/>
            <a:ext cx="893700" cy="77175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893710" y="5066327"/>
            <a:ext cx="6462600" cy="77175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80575" y="4773134"/>
            <a:ext cx="548700" cy="31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2185C5"/>
                </a:solidFill>
              </a:defRPr>
            </a:lvl1pPr>
            <a:lvl2pPr lvl="1">
              <a:buNone/>
              <a:defRPr>
                <a:solidFill>
                  <a:srgbClr val="2185C5"/>
                </a:solidFill>
              </a:defRPr>
            </a:lvl2pPr>
            <a:lvl3pPr lvl="2">
              <a:buNone/>
              <a:defRPr>
                <a:solidFill>
                  <a:srgbClr val="2185C5"/>
                </a:solidFill>
              </a:defRPr>
            </a:lvl3pPr>
            <a:lvl4pPr lvl="3">
              <a:buNone/>
              <a:defRPr>
                <a:solidFill>
                  <a:srgbClr val="2185C5"/>
                </a:solidFill>
              </a:defRPr>
            </a:lvl4pPr>
            <a:lvl5pPr lvl="4">
              <a:buNone/>
              <a:defRPr>
                <a:solidFill>
                  <a:srgbClr val="2185C5"/>
                </a:solidFill>
              </a:defRPr>
            </a:lvl5pPr>
            <a:lvl6pPr lvl="5">
              <a:buNone/>
              <a:defRPr>
                <a:solidFill>
                  <a:srgbClr val="2185C5"/>
                </a:solidFill>
              </a:defRPr>
            </a:lvl6pPr>
            <a:lvl7pPr lvl="6">
              <a:buNone/>
              <a:defRPr>
                <a:solidFill>
                  <a:srgbClr val="2185C5"/>
                </a:solidFill>
              </a:defRPr>
            </a:lvl7pPr>
            <a:lvl8pPr lvl="7">
              <a:buNone/>
              <a:defRPr>
                <a:solidFill>
                  <a:srgbClr val="2185C5"/>
                </a:solidFill>
              </a:defRPr>
            </a:lvl8pPr>
            <a:lvl9pPr lvl="8">
              <a:buNone/>
              <a:defRPr>
                <a:solidFill>
                  <a:srgbClr val="2185C5"/>
                </a:solidFill>
              </a:defRPr>
            </a:lvl9pPr>
          </a:lstStyle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3593400" y="1283826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593400" y="992123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3593400" y="1283826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04798" y="1200150"/>
            <a:ext cx="36570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82202" y="1200150"/>
            <a:ext cx="36570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89284" y="1200150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256050" y="1200150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022816" y="1200150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7356366" y="5066327"/>
            <a:ext cx="893700" cy="77175"/>
          </a:xfrm>
          <a:prstGeom prst="rect">
            <a:avLst/>
          </a:prstGeom>
          <a:solidFill>
            <a:srgbClr val="7FCA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250312" y="5066327"/>
            <a:ext cx="893700" cy="77175"/>
          </a:xfrm>
          <a:prstGeom prst="rect">
            <a:avLst/>
          </a:prstGeom>
          <a:solidFill>
            <a:srgbClr val="BC1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5066327"/>
            <a:ext cx="893700" cy="77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893710" y="5066327"/>
            <a:ext cx="6462600" cy="77175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80575" y="4773134"/>
            <a:ext cx="548700" cy="31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7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557300" y="1640495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557300" y="1640495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557300" y="1640495"/>
            <a:ext cx="6029400" cy="11598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1pPr>
            <a:lvl2pPr lvl="1" algn="ctr" rtl="0">
              <a:spcBef>
                <a:spcPts val="0"/>
              </a:spcBef>
              <a:buClr>
                <a:srgbClr val="2C343B"/>
              </a:buClr>
              <a:buNone/>
              <a:defRPr/>
            </a:lvl2pPr>
            <a:lvl3pPr lvl="2" algn="ctr" rtl="0">
              <a:spcBef>
                <a:spcPts val="0"/>
              </a:spcBef>
              <a:buClr>
                <a:srgbClr val="2C343B"/>
              </a:buClr>
              <a:buNone/>
              <a:defRPr/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yellow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593400" y="1283828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red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3593400" y="992123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ue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 rtl="0">
              <a:spcBef>
                <a:spcPts val="0"/>
              </a:spcBef>
              <a:buSzPct val="100000"/>
              <a:defRPr sz="2400"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593400" y="1283828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1700" y="1200151"/>
            <a:ext cx="73206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+ 2 columns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04798" y="1200151"/>
            <a:ext cx="36570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82202" y="1200151"/>
            <a:ext cx="36570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51310"/>
            <a:ext cx="7772400" cy="1028700"/>
          </a:xfrm>
        </p:spPr>
        <p:txBody>
          <a:bodyPr/>
          <a:lstStyle>
            <a:lvl1pPr>
              <a:defRPr sz="4800">
                <a:solidFill>
                  <a:srgbClr val="66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71750"/>
            <a:ext cx="7010400" cy="1200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3771B5E-26E0-4E2D-A83E-28DE537E5C9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89284" y="1200151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3256050" y="1200151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6022816" y="1200151"/>
            <a:ext cx="2631900" cy="37257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4683919"/>
            <a:ext cx="19812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771B5E-26E0-4E2D-A83E-28DE537E5C9D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93700" y="205988"/>
            <a:ext cx="6462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1">
                    <a:lumMod val="50000"/>
                  </a:schemeClr>
                </a:solidFill>
                <a:latin typeface="Calibri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271463" lvl="0" indent="-233363">
              <a:spcBef>
                <a:spcPts val="600"/>
              </a:spcBef>
              <a:spcAft>
                <a:spcPts val="0"/>
              </a:spcAft>
              <a:buSzPct val="75000"/>
              <a:buFont typeface="Arial" pitchFamily="34" charset="0"/>
              <a:buChar char="•"/>
              <a:defRPr>
                <a:latin typeface="Calibri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Shape 34"/>
          <p:cNvSpPr/>
          <p:nvPr/>
        </p:nvSpPr>
        <p:spPr>
          <a:xfrm>
            <a:off x="7356366" y="5066327"/>
            <a:ext cx="893700" cy="77175"/>
          </a:xfrm>
          <a:prstGeom prst="rect">
            <a:avLst/>
          </a:prstGeom>
          <a:solidFill>
            <a:srgbClr val="7FCA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8250312" y="5066327"/>
            <a:ext cx="893700" cy="77175"/>
          </a:xfrm>
          <a:prstGeom prst="rect">
            <a:avLst/>
          </a:prstGeom>
          <a:solidFill>
            <a:srgbClr val="BC1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5066327"/>
            <a:ext cx="893700" cy="77175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93710" y="5066327"/>
            <a:ext cx="6462600" cy="77175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80575" y="4773134"/>
            <a:ext cx="548700" cy="31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05988"/>
            <a:ext cx="6462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75" y="4773134"/>
            <a:ext cx="548700" cy="31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370050F3-E7EF-46BA-BEA8-463450F0A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9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1700" y="1200151"/>
            <a:ext cx="7320600" cy="3725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859CB1"/>
              </a:buClr>
              <a:buSzPct val="100000"/>
              <a:buFont typeface="Source Sans Pro"/>
              <a:buChar char="▸"/>
              <a:defRPr sz="3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7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911700" y="1200151"/>
            <a:ext cx="7320600" cy="3725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859CB1"/>
              </a:buClr>
              <a:buSzPct val="100000"/>
              <a:buFont typeface="Source Sans Pro"/>
              <a:buChar char="▸"/>
              <a:defRPr sz="3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7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859CB1"/>
              </a:buClr>
              <a:buSzPct val="100000"/>
              <a:buFont typeface="Source Sans Pro"/>
              <a:buChar char="▸"/>
              <a:defRPr sz="3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7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buClr>
                <a:srgbClr val="2C343B"/>
              </a:buClr>
              <a:buSzPct val="1000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911700" y="1200151"/>
            <a:ext cx="7320600" cy="3725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859CB1"/>
              </a:buClr>
              <a:buSzPct val="100000"/>
              <a:buFont typeface="Source Sans Pro"/>
              <a:buChar char="▸"/>
              <a:defRPr sz="3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48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360"/>
              </a:spcBef>
              <a:buClr>
                <a:srgbClr val="859CB1"/>
              </a:buClr>
              <a:buSzPct val="1000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itn.sanu.ac.rs/sekcija/index.php/publons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rcub.bg.ac.rs/img/ORCID-Prezentacija.pdf" TargetMode="External"/><Relationship Id="rId2" Type="http://schemas.openxmlformats.org/officeDocument/2006/relationships/hyperlink" Target="https://media.rcub.bg.ac.rs/?p=5973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media.rcub.bg.ac.rs/wp-content/uploads/wp-uploads/2017/11/ORCID-napredne-opcije-istrazivaci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elsevier.com/app/overview/scopus/" TargetMode="External"/><Relationship Id="rId2" Type="http://schemas.openxmlformats.org/officeDocument/2006/relationships/hyperlink" Target="http://www.itn.sanu.ac.rs/sekcija/index.php/jedinstvena-identifikacija-autora-researcherid-scopus-author-id-orcid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OhZvQ7YHoY" TargetMode="External"/><Relationship Id="rId2" Type="http://schemas.openxmlformats.org/officeDocument/2006/relationships/hyperlink" Target="http://www.itn.sanu.ac.rs/sekcija/index.php/jedinstvena-identifikacija-autora-researcherid-scopus-author-id-orcid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Hn7lxnCPZp8" TargetMode="External"/><Relationship Id="rId4" Type="http://schemas.openxmlformats.org/officeDocument/2006/relationships/hyperlink" Target="https://www.youtube.com/watch?v=yta27kcPq1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ps.clarivate.com/info/wokfeedback/" TargetMode="External"/><Relationship Id="rId2" Type="http://schemas.openxmlformats.org/officeDocument/2006/relationships/hyperlink" Target="http://www.itn.sanu.ac.rs/sekcija/index.php/jedinstvena-identifikacija-autora-researcherid-scopus-author-id-orcid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upport.clarivate.com/ScientificandAcademicResearch/s/datachanges?language=en_U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http://www.slidescarnival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hyperlink" Target="https://creativecommons.org/licenses/by-sa/4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900" dirty="0" err="1" smtClean="0">
                <a:solidFill>
                  <a:schemeClr val="bg1"/>
                </a:solidFill>
              </a:rPr>
              <a:t>JEDINSTVENA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IDENTIFIKACIJA</a:t>
            </a:r>
            <a:r>
              <a:rPr lang="en-US" sz="3900" dirty="0" smtClean="0">
                <a:solidFill>
                  <a:schemeClr val="bg1"/>
                </a:solidFill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</a:rPr>
              <a:t>AUTORA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4227934"/>
            <a:ext cx="26614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Milica </a:t>
            </a:r>
            <a:r>
              <a:rPr lang="sr-Latn-RS" sz="2000" dirty="0" smtClean="0">
                <a:latin typeface="Calibri" pitchFamily="34" charset="0"/>
              </a:rPr>
              <a:t>Ševkušić</a:t>
            </a:r>
          </a:p>
          <a:p>
            <a:pPr>
              <a:spcBef>
                <a:spcPts val="1200"/>
              </a:spcBef>
            </a:pPr>
            <a:r>
              <a:rPr lang="sr-Latn-RS" sz="1600" dirty="0" smtClean="0">
                <a:latin typeface="Calibri" pitchFamily="34" charset="0"/>
              </a:rPr>
              <a:t>Institut tehničkih nauka SANU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20538"/>
            <a:ext cx="2555776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99542"/>
            <a:ext cx="5076056" cy="439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339752" y="1131590"/>
            <a:ext cx="1512168" cy="72008"/>
          </a:xfrm>
          <a:prstGeom prst="straightConnector1">
            <a:avLst/>
          </a:prstGeom>
          <a:ln w="19050">
            <a:solidFill>
              <a:srgbClr val="401B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300379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M</a:t>
            </a:r>
            <a:r>
              <a:rPr lang="sr-Latn-RS" sz="1600" dirty="0" smtClean="0">
                <a:latin typeface="Calibri" pitchFamily="34" charset="0"/>
              </a:rPr>
              <a:t>ogućnost preuzimanja bibliografskih metapodataka iz različitih izvora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84300"/>
            <a:ext cx="4572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64440"/>
            <a:ext cx="6156176" cy="18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ular Callout 9"/>
          <p:cNvSpPr/>
          <p:nvPr/>
        </p:nvSpPr>
        <p:spPr>
          <a:xfrm>
            <a:off x="1115616" y="1851670"/>
            <a:ext cx="2088232" cy="864096"/>
          </a:xfrm>
          <a:prstGeom prst="wedgeRoundRectCallout">
            <a:avLst>
              <a:gd name="adj1" fmla="val -22550"/>
              <a:gd name="adj2" fmla="val 1239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"/>
            <a:ext cx="4392488" cy="13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76056" y="249495"/>
            <a:ext cx="365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4F2171"/>
                </a:solidFill>
                <a:latin typeface="Calibri" pitchFamily="34" charset="0"/>
              </a:rPr>
              <a:t>ORCID integracija: Scopus</a:t>
            </a:r>
            <a:endParaRPr lang="en-US" sz="2400" dirty="0">
              <a:solidFill>
                <a:srgbClr val="4F2171"/>
              </a:solidFill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115616" y="1851670"/>
            <a:ext cx="2088232" cy="864096"/>
          </a:xfrm>
          <a:prstGeom prst="wedgeRoundRectCallout">
            <a:avLst>
              <a:gd name="adj1" fmla="val 120298"/>
              <a:gd name="adj2" fmla="val 80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/>
              <a:t>Pretraživanje uz pomoć ORCID identifikatora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3305"/>
            <a:ext cx="6372200" cy="28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224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249495"/>
            <a:ext cx="379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rgbClr val="4F2171"/>
                </a:solidFill>
                <a:latin typeface="Calibri" pitchFamily="34" charset="0"/>
              </a:rPr>
              <a:t>ORCID integracija: Web of Science</a:t>
            </a:r>
            <a:endParaRPr lang="en-US" sz="2000" dirty="0">
              <a:solidFill>
                <a:srgbClr val="4F2171"/>
              </a:solidFill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84168" y="951570"/>
            <a:ext cx="2304256" cy="864096"/>
          </a:xfrm>
          <a:prstGeom prst="wedgeRoundRectCallout">
            <a:avLst>
              <a:gd name="adj1" fmla="val -204116"/>
              <a:gd name="adj2" fmla="val 391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latin typeface="Calibri" pitchFamily="34" charset="0"/>
              </a:rPr>
              <a:t>Pretraživanje uz pomoć ORCID ili ResearcherId identifikatora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67544" y="2859782"/>
            <a:ext cx="2016224" cy="864096"/>
          </a:xfrm>
          <a:prstGeom prst="wedgeRoundRectCallout">
            <a:avLst>
              <a:gd name="adj1" fmla="val 72915"/>
              <a:gd name="adj2" fmla="val 2981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latin typeface="Calibri" pitchFamily="34" charset="0"/>
              </a:rPr>
              <a:t>Prikaz identifikatora u bibliografskom opisu publikacije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6462600" cy="699542"/>
          </a:xfrm>
        </p:spPr>
        <p:txBody>
          <a:bodyPr>
            <a:normAutofit/>
          </a:bodyPr>
          <a:lstStyle/>
          <a:p>
            <a:pPr algn="l"/>
            <a:r>
              <a:rPr lang="sr-Latn-RS" sz="2400" dirty="0" smtClean="0">
                <a:solidFill>
                  <a:srgbClr val="4F2171"/>
                </a:solidFill>
              </a:rPr>
              <a:t>ORCID integracija: SCIndeks</a:t>
            </a:r>
            <a:endParaRPr lang="en-US" sz="2400" dirty="0">
              <a:solidFill>
                <a:srgbClr val="4F217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9542"/>
            <a:ext cx="808881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4499990" cy="25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155" y="1437624"/>
            <a:ext cx="4125847" cy="370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7694"/>
            <a:ext cx="1800195" cy="297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ublons - Evaluating Academic Resear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95486"/>
            <a:ext cx="1584176" cy="475253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6444208" y="627534"/>
            <a:ext cx="2448272" cy="648072"/>
          </a:xfrm>
          <a:prstGeom prst="wedgeRoundRectCallout">
            <a:avLst>
              <a:gd name="adj1" fmla="val -18877"/>
              <a:gd name="adj2" fmla="val 8654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100" dirty="0" smtClean="0">
                <a:solidFill>
                  <a:srgbClr val="002060"/>
                </a:solidFill>
                <a:latin typeface="Calibri" pitchFamily="34" charset="0"/>
              </a:rPr>
              <a:t>Zahvaljujući integraciji sa servisom Publons, recenzentske aktivnosti su vidljive i u ORCID profilu</a:t>
            </a:r>
            <a:endParaRPr lang="en-US" sz="11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5998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  <a:hlinkClick r:id="rId6"/>
              </a:rPr>
              <a:t>http://www.itn.sanu.ac.rs/sekcija/index.php/publons</a:t>
            </a:r>
            <a:r>
              <a:rPr lang="sr-Latn-RS" sz="1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599642"/>
            <a:ext cx="2699797" cy="259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36096" y="1059582"/>
            <a:ext cx="3566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ORCID integracija: digitalni repozitorijum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"/>
            <a:ext cx="4608512" cy="49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067694"/>
            <a:ext cx="1800200" cy="20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76056" y="987574"/>
            <a:ext cx="3566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ORCID integracija: digitalni repozitorijum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20880" cy="508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dirty="0" smtClean="0">
                <a:solidFill>
                  <a:srgbClr val="4F2171"/>
                </a:solidFill>
              </a:rPr>
              <a:t>ORCID iD – detaljna uputstva</a:t>
            </a:r>
            <a:endParaRPr lang="en-US" sz="3200" dirty="0">
              <a:solidFill>
                <a:srgbClr val="4F217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893700" y="1373588"/>
            <a:ext cx="7566732" cy="35523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sr-Latn-RS" sz="2000" dirty="0" smtClean="0"/>
              <a:t>Mala video škola: </a:t>
            </a:r>
            <a:r>
              <a:rPr lang="en-US" sz="2000" dirty="0" smtClean="0">
                <a:hlinkClick r:id="rId2"/>
              </a:rPr>
              <a:t>https://media.rcub.bg.ac.rs/?p=5973</a:t>
            </a:r>
            <a:endParaRPr lang="sr-Latn-RS" sz="2000" dirty="0" smtClean="0"/>
          </a:p>
          <a:p>
            <a:pPr>
              <a:spcBef>
                <a:spcPts val="1800"/>
              </a:spcBef>
            </a:pPr>
            <a:r>
              <a:rPr lang="sr-Latn-RS" sz="2000" dirty="0" smtClean="0"/>
              <a:t>Prezentacija: </a:t>
            </a:r>
            <a:r>
              <a:rPr lang="en-US" sz="2000" dirty="0" smtClean="0">
                <a:hlinkClick r:id="rId3"/>
              </a:rPr>
              <a:t>https://media.rcub.bg.ac.rs/img/ORCID-Prezentacija.pdf</a:t>
            </a:r>
            <a:endParaRPr lang="sr-Latn-RS" sz="2000" dirty="0" smtClean="0"/>
          </a:p>
          <a:p>
            <a:pPr>
              <a:spcBef>
                <a:spcPts val="1800"/>
              </a:spcBef>
            </a:pPr>
            <a:r>
              <a:rPr lang="sr-Latn-RS" sz="2000" dirty="0" smtClean="0"/>
              <a:t>Popunjavanje profila – napredne opcije (kako preuzeti metapodatke iz digitalnih repozitorijuma, bibliotečkih kataloga itd.): </a:t>
            </a:r>
            <a:r>
              <a:rPr lang="en-US" sz="2000" dirty="0" smtClean="0">
                <a:hlinkClick r:id="rId4"/>
              </a:rPr>
              <a:t>http://media.rcub.bg.ac.rs/wp-content/uploads/wp-uploads/2017/11/ORCID-napredne-opcije-istrazivaci.pdf</a:t>
            </a:r>
            <a:r>
              <a:rPr lang="sr-Latn-R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00" y="205988"/>
            <a:ext cx="6846652" cy="709578"/>
          </a:xfrm>
        </p:spPr>
        <p:txBody>
          <a:bodyPr/>
          <a:lstStyle/>
          <a:p>
            <a:r>
              <a:rPr lang="sr-Latn-RS" sz="2600" dirty="0" smtClean="0">
                <a:solidFill>
                  <a:srgbClr val="4F2171"/>
                </a:solidFill>
              </a:rPr>
              <a:t>Scopus: uređivanje profila i ispravljanje grešaka</a:t>
            </a:r>
            <a:endParaRPr lang="en-US" sz="2600" dirty="0">
              <a:solidFill>
                <a:srgbClr val="4F217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hlinkClick r:id="rId2"/>
              </a:rPr>
              <a:t>http://www.itn.sanu.ac.rs/sekcija/index.php/jedinstvena-identifikacija-autora-researcherid-scopus-author-id-orcid</a:t>
            </a:r>
            <a:r>
              <a:rPr lang="sr-Latn-RS" sz="1600" dirty="0" smtClean="0"/>
              <a:t> </a:t>
            </a:r>
          </a:p>
          <a:p>
            <a:endParaRPr lang="sr-Latn-RS" sz="1600" dirty="0" smtClean="0"/>
          </a:p>
          <a:p>
            <a:r>
              <a:rPr lang="en-US" sz="1600" dirty="0" smtClean="0">
                <a:hlinkClick r:id="rId3"/>
              </a:rPr>
              <a:t>https://service.elsevier.com/app/overview/scopus/</a:t>
            </a:r>
            <a:r>
              <a:rPr lang="sr-Latn-R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401B5B"/>
                </a:solidFill>
              </a:rPr>
              <a:t>Trajni</a:t>
            </a:r>
            <a:r>
              <a:rPr lang="en-US" sz="2800" dirty="0" smtClean="0">
                <a:solidFill>
                  <a:srgbClr val="401B5B"/>
                </a:solidFill>
              </a:rPr>
              <a:t> </a:t>
            </a:r>
            <a:r>
              <a:rPr lang="en-US" sz="2800" dirty="0" err="1" smtClean="0">
                <a:solidFill>
                  <a:srgbClr val="401B5B"/>
                </a:solidFill>
              </a:rPr>
              <a:t>identifikatori</a:t>
            </a:r>
            <a:r>
              <a:rPr lang="en-US" sz="2800" dirty="0" smtClean="0">
                <a:solidFill>
                  <a:srgbClr val="401B5B"/>
                </a:solidFill>
              </a:rPr>
              <a:t> u </a:t>
            </a:r>
            <a:r>
              <a:rPr lang="en-US" sz="2800" dirty="0" err="1" smtClean="0">
                <a:solidFill>
                  <a:srgbClr val="401B5B"/>
                </a:solidFill>
              </a:rPr>
              <a:t>digitalnom</a:t>
            </a:r>
            <a:r>
              <a:rPr lang="en-US" sz="2800" dirty="0" smtClean="0">
                <a:solidFill>
                  <a:srgbClr val="401B5B"/>
                </a:solidFill>
              </a:rPr>
              <a:t> </a:t>
            </a:r>
            <a:r>
              <a:rPr lang="en-US" sz="2800" dirty="0" err="1" smtClean="0">
                <a:solidFill>
                  <a:srgbClr val="401B5B"/>
                </a:solidFill>
              </a:rPr>
              <a:t>okru</a:t>
            </a:r>
            <a:r>
              <a:rPr lang="sr-Latn-RS" sz="2800" dirty="0" smtClean="0">
                <a:solidFill>
                  <a:srgbClr val="401B5B"/>
                </a:solidFill>
              </a:rPr>
              <a:t>ženju</a:t>
            </a:r>
            <a:endParaRPr lang="en-US" sz="2800" dirty="0">
              <a:solidFill>
                <a:srgbClr val="401B5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93700" y="1275606"/>
            <a:ext cx="7134684" cy="3650282"/>
          </a:xfrm>
        </p:spPr>
        <p:txBody>
          <a:bodyPr/>
          <a:lstStyle/>
          <a:p>
            <a:r>
              <a:rPr lang="sr-Latn-RS" sz="1400" dirty="0" smtClean="0"/>
              <a:t>Persistent identifier (PID)</a:t>
            </a:r>
          </a:p>
          <a:p>
            <a:r>
              <a:rPr lang="sr-Latn-RS" sz="1400" dirty="0" smtClean="0"/>
              <a:t>Obezbeđuju trajnu vezu do entiteta ili sadržaja na internetu</a:t>
            </a:r>
          </a:p>
          <a:p>
            <a:r>
              <a:rPr lang="en-US" sz="1400" dirty="0" smtClean="0"/>
              <a:t>Handle, 1994</a:t>
            </a:r>
            <a:endParaRPr lang="sr-Latn-RS" sz="1400" dirty="0" smtClean="0"/>
          </a:p>
          <a:p>
            <a:r>
              <a:rPr lang="en-US" sz="1400" dirty="0" smtClean="0"/>
              <a:t>Persistent URL (PURL), 1995</a:t>
            </a:r>
            <a:endParaRPr lang="sr-Latn-RS" sz="1400" dirty="0" smtClean="0"/>
          </a:p>
          <a:p>
            <a:r>
              <a:rPr lang="en-US" sz="1400" dirty="0" smtClean="0"/>
              <a:t>Uniform Resource Name (URN), 1997</a:t>
            </a:r>
            <a:endParaRPr lang="sr-Latn-RS" sz="1400" dirty="0" smtClean="0"/>
          </a:p>
          <a:p>
            <a:r>
              <a:rPr lang="sr-Latn-RS" sz="1400" dirty="0" smtClean="0"/>
              <a:t>Digital Object Identifier (DOI), 2000</a:t>
            </a:r>
          </a:p>
          <a:p>
            <a:r>
              <a:rPr lang="en-US" sz="1400" dirty="0" smtClean="0"/>
              <a:t>Archival resource keys (ARK), 2001</a:t>
            </a:r>
            <a:endParaRPr lang="sr-Latn-RS" sz="1400" dirty="0" smtClean="0"/>
          </a:p>
          <a:p>
            <a:r>
              <a:rPr lang="en-US" sz="1400" dirty="0" smtClean="0"/>
              <a:t>Extensible resource identifier (</a:t>
            </a:r>
            <a:r>
              <a:rPr lang="en-US" sz="1400" dirty="0" err="1" smtClean="0"/>
              <a:t>XRI</a:t>
            </a:r>
            <a:r>
              <a:rPr lang="en-US" sz="1400" dirty="0" smtClean="0"/>
              <a:t>), 2005</a:t>
            </a:r>
            <a:endParaRPr lang="sr-Latn-RS" sz="1400" dirty="0" smtClean="0"/>
          </a:p>
          <a:p>
            <a:r>
              <a:rPr lang="en-US" sz="1400" dirty="0" smtClean="0"/>
              <a:t>International Standard Name Identifier (</a:t>
            </a:r>
            <a:r>
              <a:rPr lang="en-US" sz="1400" dirty="0" err="1" smtClean="0"/>
              <a:t>ISNI</a:t>
            </a:r>
            <a:r>
              <a:rPr lang="en-US" sz="1400" dirty="0" smtClean="0"/>
              <a:t>)</a:t>
            </a:r>
            <a:r>
              <a:rPr lang="sr-Latn-RS" sz="1400" dirty="0" smtClean="0"/>
              <a:t>, 2012</a:t>
            </a:r>
          </a:p>
          <a:p>
            <a:r>
              <a:rPr lang="en-US" sz="1400" dirty="0" smtClean="0"/>
              <a:t>Open Researcher and Contributor ID (</a:t>
            </a:r>
            <a:r>
              <a:rPr lang="en-US" sz="1400" dirty="0" err="1" smtClean="0"/>
              <a:t>ORCID</a:t>
            </a:r>
            <a:r>
              <a:rPr lang="en-US" sz="1400" dirty="0" smtClean="0"/>
              <a:t>)</a:t>
            </a:r>
            <a:r>
              <a:rPr lang="sr-Latn-RS" sz="1400" dirty="0" smtClean="0"/>
              <a:t>, 2012</a:t>
            </a:r>
          </a:p>
          <a:p>
            <a:r>
              <a:rPr lang="sr-Latn-RS" sz="1400" dirty="0" smtClean="0"/>
              <a:t>...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00" y="205988"/>
            <a:ext cx="6462600" cy="709578"/>
          </a:xfrm>
        </p:spPr>
        <p:txBody>
          <a:bodyPr/>
          <a:lstStyle/>
          <a:p>
            <a:r>
              <a:rPr lang="sr-Latn-RS" sz="2800" dirty="0" smtClean="0">
                <a:solidFill>
                  <a:srgbClr val="4F2171"/>
                </a:solidFill>
              </a:rPr>
              <a:t>ResearcherID: kreiranje profila</a:t>
            </a:r>
            <a:endParaRPr lang="en-US" sz="2800" dirty="0">
              <a:solidFill>
                <a:srgbClr val="4F217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700" y="1373588"/>
            <a:ext cx="7134684" cy="3552300"/>
          </a:xfrm>
        </p:spPr>
        <p:txBody>
          <a:bodyPr/>
          <a:lstStyle/>
          <a:p>
            <a:pPr lvl="0"/>
            <a:r>
              <a:rPr lang="en-US" sz="1600" dirty="0" smtClean="0">
                <a:hlinkClick r:id="rId2"/>
              </a:rPr>
              <a:t>http://www.itn.sanu.ac.rs/sekcija/index.php/jedinstvena-identifikacija-autora-researcherid-scopus-author-id-orcid</a:t>
            </a:r>
            <a:r>
              <a:rPr lang="sr-Latn-RS" sz="1600" dirty="0" smtClean="0"/>
              <a:t> </a:t>
            </a:r>
          </a:p>
          <a:p>
            <a:pPr lvl="0"/>
            <a:endParaRPr lang="sr-Latn-RS" sz="1600" dirty="0" smtClean="0"/>
          </a:p>
          <a:p>
            <a:pPr lvl="0"/>
            <a:r>
              <a:rPr lang="sr-Latn-RS" sz="1600" dirty="0" smtClean="0"/>
              <a:t>Kreiranje profila: </a:t>
            </a:r>
            <a:r>
              <a:rPr lang="en-US" sz="1600" dirty="0" smtClean="0">
                <a:hlinkClick r:id="rId3"/>
              </a:rPr>
              <a:t>https://www.youtube.com/watch?v=xOhZvQ7YHoY</a:t>
            </a:r>
            <a:endParaRPr lang="sr-Latn-RS" sz="1600" dirty="0" smtClean="0"/>
          </a:p>
          <a:p>
            <a:pPr lvl="0"/>
            <a:endParaRPr lang="sr-Latn-RS" sz="1600" dirty="0" smtClean="0"/>
          </a:p>
          <a:p>
            <a:pPr lvl="0"/>
            <a:r>
              <a:rPr lang="sr-Latn-RS" sz="1600" dirty="0" smtClean="0"/>
              <a:t>Dodavanje publikacija: </a:t>
            </a:r>
            <a:r>
              <a:rPr lang="en-US" sz="1600" dirty="0" smtClean="0">
                <a:hlinkClick r:id="rId4"/>
              </a:rPr>
              <a:t>https://www.youtube.com/watch?v=yta27kcPq1M</a:t>
            </a:r>
            <a:r>
              <a:rPr lang="sr-Latn-RS" sz="1600" dirty="0" smtClean="0"/>
              <a:t> </a:t>
            </a:r>
          </a:p>
          <a:p>
            <a:pPr lvl="0"/>
            <a:endParaRPr lang="sr-Latn-RS" sz="1600" dirty="0" smtClean="0"/>
          </a:p>
          <a:p>
            <a:pPr lvl="0"/>
            <a:r>
              <a:rPr lang="sr-Latn-RS" sz="1600" dirty="0" smtClean="0"/>
              <a:t>Integracija sa ORCID-om: </a:t>
            </a:r>
            <a:r>
              <a:rPr lang="en-US" sz="1600" dirty="0" smtClean="0">
                <a:hlinkClick r:id="rId5"/>
              </a:rPr>
              <a:t>https://www.youtube.com/watch?v=Hn7lxnCPZp8</a:t>
            </a:r>
            <a:r>
              <a:rPr lang="sr-Latn-RS" sz="16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00" y="205988"/>
            <a:ext cx="6462600" cy="781586"/>
          </a:xfrm>
        </p:spPr>
        <p:txBody>
          <a:bodyPr/>
          <a:lstStyle/>
          <a:p>
            <a:r>
              <a:rPr lang="sr-Latn-RS" sz="2800" dirty="0" smtClean="0"/>
              <a:t>Web of Science: ispravljanje grešaka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 smtClean="0">
                <a:hlinkClick r:id="rId2"/>
              </a:rPr>
              <a:t>http://www.itn.sanu.ac.rs/sekcija/index.php/jedinstvena-identifikacija-autora-researcherid-scopus-author-id-orcid</a:t>
            </a:r>
            <a:r>
              <a:rPr lang="sr-Latn-RS" sz="1600" dirty="0" smtClean="0"/>
              <a:t> </a:t>
            </a:r>
          </a:p>
          <a:p>
            <a:pPr lvl="0"/>
            <a:endParaRPr lang="sr-Latn-RS" sz="1600" dirty="0" smtClean="0"/>
          </a:p>
          <a:p>
            <a:r>
              <a:rPr lang="sr-Latn-RS" sz="1600" dirty="0" smtClean="0"/>
              <a:t>Opšti formular: </a:t>
            </a:r>
            <a:r>
              <a:rPr lang="en-US" sz="1600" dirty="0" smtClean="0">
                <a:hlinkClick r:id="rId3"/>
              </a:rPr>
              <a:t>http://ips.clarivate.com/info/wokfeedback/</a:t>
            </a:r>
            <a:r>
              <a:rPr lang="sr-Latn-RS" sz="1600" dirty="0" smtClean="0"/>
              <a:t> </a:t>
            </a:r>
          </a:p>
          <a:p>
            <a:endParaRPr lang="sr-Latn-RS" sz="1600" dirty="0" smtClean="0"/>
          </a:p>
          <a:p>
            <a:r>
              <a:rPr lang="sr-Latn-RS" sz="1600" dirty="0" smtClean="0"/>
              <a:t>Dodavanje članaka iz indeksiranih časopisa koji (greškom) nedostaju: </a:t>
            </a:r>
            <a:r>
              <a:rPr lang="en-US" sz="1600" dirty="0" smtClean="0">
                <a:hlinkClick r:id="rId4"/>
              </a:rPr>
              <a:t>https://support.clarivate.com/ScientificandAcademicResearch/s/datachanges?language=en_US</a:t>
            </a:r>
            <a:r>
              <a:rPr lang="sr-Latn-R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131590"/>
            <a:ext cx="7772400" cy="1159875"/>
          </a:xfrm>
        </p:spPr>
        <p:txBody>
          <a:bodyPr/>
          <a:lstStyle/>
          <a:p>
            <a:r>
              <a:rPr lang="sr-Latn-RS" dirty="0" smtClean="0"/>
              <a:t>Pitanja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2427734"/>
            <a:ext cx="7772400" cy="784800"/>
          </a:xfrm>
        </p:spPr>
        <p:txBody>
          <a:bodyPr/>
          <a:lstStyle/>
          <a:p>
            <a:r>
              <a:rPr lang="en-US" dirty="0" smtClean="0"/>
              <a:t>biblioteka@itn.sanu.ac.rs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7984" y="4731990"/>
            <a:ext cx="4572000" cy="2589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17500" algn="r">
              <a:lnSpc>
                <a:spcPct val="115000"/>
              </a:lnSpc>
              <a:buSzPct val="100000"/>
            </a:pPr>
            <a:r>
              <a:rPr lang="en" sz="1000" dirty="0" smtClean="0">
                <a:solidFill>
                  <a:srgbClr val="002060"/>
                </a:solidFill>
                <a:latin typeface="Calibri" pitchFamily="34" charset="0"/>
              </a:rPr>
              <a:t>Presentation template by </a:t>
            </a:r>
            <a:r>
              <a:rPr lang="en" sz="1000" u="sng" dirty="0" smtClean="0">
                <a:solidFill>
                  <a:srgbClr val="002060"/>
                </a:solidFill>
                <a:latin typeface="Calibri" pitchFamily="34" charset="0"/>
                <a:hlinkClick r:id="rId2"/>
              </a:rPr>
              <a:t>SlidesCarnival</a:t>
            </a:r>
            <a:r>
              <a:rPr lang="en" sz="1000" u="sng" dirty="0" smtClean="0">
                <a:solidFill>
                  <a:srgbClr val="002060"/>
                </a:solidFill>
                <a:latin typeface="Calibri" pitchFamily="34" charset="0"/>
              </a:rPr>
              <a:t>; </a:t>
            </a:r>
            <a:r>
              <a:rPr lang="en" sz="1000" u="sng" dirty="0" smtClean="0">
                <a:solidFill>
                  <a:srgbClr val="002060"/>
                </a:solidFill>
                <a:latin typeface="Calibri" pitchFamily="34" charset="0"/>
                <a:hlinkClick r:id="rId3"/>
              </a:rPr>
              <a:t>CC BY 4.0</a:t>
            </a:r>
            <a:endParaRPr lang="en" sz="1000" u="sng" dirty="0" smtClean="0">
              <a:solidFill>
                <a:srgbClr val="002060"/>
              </a:solidFill>
              <a:latin typeface="Calibri" pitchFamily="34" charset="0"/>
              <a:hlinkClick r:id="rId2"/>
            </a:endParaRPr>
          </a:p>
        </p:txBody>
      </p:sp>
      <p:sp>
        <p:nvSpPr>
          <p:cNvPr id="8194" name="AutoShape 2" descr="Image result for cc by 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cc by 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Image result for cc by s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31990"/>
            <a:ext cx="875754" cy="308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00" y="205988"/>
            <a:ext cx="6918660" cy="857250"/>
          </a:xfrm>
        </p:spPr>
        <p:txBody>
          <a:bodyPr/>
          <a:lstStyle/>
          <a:p>
            <a:r>
              <a:rPr lang="sr-Latn-RS" sz="2400" dirty="0" smtClean="0">
                <a:solidFill>
                  <a:srgbClr val="401B5B"/>
                </a:solidFill>
              </a:rPr>
              <a:t>Jedinstveni identifikatori za autore naučnih publikacija</a:t>
            </a:r>
            <a:endParaRPr lang="en-US" sz="2400" dirty="0">
              <a:solidFill>
                <a:srgbClr val="401B5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93700" y="1275606"/>
            <a:ext cx="7566732" cy="3650282"/>
          </a:xfrm>
        </p:spPr>
        <p:txBody>
          <a:bodyPr/>
          <a:lstStyle/>
          <a:p>
            <a:r>
              <a:rPr lang="sr-Latn-RS" sz="1400" b="1" dirty="0" smtClean="0"/>
              <a:t>Scopus ID, 2004 </a:t>
            </a:r>
            <a:r>
              <a:rPr lang="sr-Latn-RS" sz="1400" dirty="0" smtClean="0"/>
              <a:t>(lokalni, važi u Scopusu)</a:t>
            </a:r>
          </a:p>
          <a:p>
            <a:pPr indent="-3175">
              <a:buNone/>
            </a:pPr>
            <a:r>
              <a:rPr lang="en-US" sz="1400" dirty="0" smtClean="0"/>
              <a:t>Scopus </a:t>
            </a:r>
            <a:r>
              <a:rPr lang="en-US" sz="1400" dirty="0" err="1" smtClean="0"/>
              <a:t>automatski</a:t>
            </a:r>
            <a:r>
              <a:rPr lang="en-US" sz="1400" dirty="0" smtClean="0"/>
              <a:t> </a:t>
            </a:r>
            <a:r>
              <a:rPr lang="en-US" sz="1400" dirty="0" err="1" smtClean="0"/>
              <a:t>grupiše</a:t>
            </a:r>
            <a:r>
              <a:rPr lang="en-US" sz="1400" dirty="0" smtClean="0"/>
              <a:t> </a:t>
            </a:r>
            <a:r>
              <a:rPr lang="en-US" sz="1400" dirty="0" err="1" smtClean="0"/>
              <a:t>radove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formira</a:t>
            </a:r>
            <a:r>
              <a:rPr lang="en-US" sz="1400" dirty="0" smtClean="0"/>
              <a:t> </a:t>
            </a:r>
            <a:r>
              <a:rPr lang="en-US" sz="1400" dirty="0" err="1" smtClean="0"/>
              <a:t>autorske</a:t>
            </a:r>
            <a:r>
              <a:rPr lang="en-US" sz="1400" dirty="0" smtClean="0"/>
              <a:t> profile </a:t>
            </a:r>
            <a:r>
              <a:rPr lang="en-US" sz="1400" dirty="0" err="1" smtClean="0"/>
              <a:t>kojima</a:t>
            </a:r>
            <a:r>
              <a:rPr lang="en-US" sz="1400" dirty="0" smtClean="0"/>
              <a:t> </a:t>
            </a:r>
            <a:r>
              <a:rPr lang="en-US" sz="1400" dirty="0" err="1" smtClean="0"/>
              <a:t>dodeljuje</a:t>
            </a:r>
            <a:r>
              <a:rPr lang="en-US" sz="1400" dirty="0" smtClean="0"/>
              <a:t> </a:t>
            </a:r>
            <a:r>
              <a:rPr lang="en-US" sz="1400" dirty="0" err="1" smtClean="0"/>
              <a:t>jedinstveni</a:t>
            </a:r>
            <a:r>
              <a:rPr lang="en-US" sz="1400" dirty="0" smtClean="0"/>
              <a:t> ID u </a:t>
            </a:r>
            <a:r>
              <a:rPr lang="en-US" sz="1400" dirty="0" err="1" smtClean="0"/>
              <a:t>vidu</a:t>
            </a:r>
            <a:r>
              <a:rPr lang="en-US" sz="1400" dirty="0" smtClean="0"/>
              <a:t> </a:t>
            </a:r>
            <a:r>
              <a:rPr lang="en-US" sz="1400" dirty="0" err="1" smtClean="0"/>
              <a:t>numeričkog</a:t>
            </a:r>
            <a:r>
              <a:rPr lang="en-US" sz="1400" dirty="0" smtClean="0"/>
              <a:t> </a:t>
            </a:r>
            <a:r>
              <a:rPr lang="en-US" sz="1400" dirty="0" err="1" smtClean="0"/>
              <a:t>koda</a:t>
            </a:r>
            <a:r>
              <a:rPr lang="sr-Latn-RS" sz="1400" dirty="0" smtClean="0"/>
              <a:t>; može se povezati sa ORCID-om; definisana procedura za ispravljanje grešaka.</a:t>
            </a:r>
          </a:p>
          <a:p>
            <a:r>
              <a:rPr lang="sr-Latn-RS" sz="1400" b="1" dirty="0" smtClean="0"/>
              <a:t>ResearcherID, 2008 </a:t>
            </a:r>
            <a:r>
              <a:rPr lang="sr-Latn-RS" sz="1400" dirty="0" smtClean="0"/>
              <a:t>(sadrži elemente društvene mreže)</a:t>
            </a:r>
          </a:p>
          <a:p>
            <a:pPr indent="-3175">
              <a:buNone/>
            </a:pPr>
            <a:r>
              <a:rPr lang="sr-Latn-RS" sz="1400" dirty="0" smtClean="0"/>
              <a:t>Za svaki profil vezuje se jedinstvena alfanumerička oznaka; može se povezati sa ORCID-om i Publons profilom; besplatan pristup; preuzima podatke iz Web of Science (ako je korisnik pretplaćen na WoS), </a:t>
            </a:r>
            <a:r>
              <a:rPr lang="en-US" sz="1400" dirty="0" err="1" smtClean="0"/>
              <a:t>ili</a:t>
            </a:r>
            <a:r>
              <a:rPr lang="en-US" sz="1400" dirty="0" smtClean="0"/>
              <a:t> </a:t>
            </a:r>
            <a:r>
              <a:rPr lang="en-US" sz="1400" dirty="0" err="1" smtClean="0"/>
              <a:t>iz</a:t>
            </a:r>
            <a:r>
              <a:rPr lang="en-US" sz="1400" dirty="0" smtClean="0"/>
              <a:t> </a:t>
            </a:r>
            <a:r>
              <a:rPr lang="en-US" sz="1400" dirty="0" err="1" smtClean="0"/>
              <a:t>drugih</a:t>
            </a:r>
            <a:r>
              <a:rPr lang="en-US" sz="1400" dirty="0" smtClean="0"/>
              <a:t> </a:t>
            </a:r>
            <a:r>
              <a:rPr lang="en-US" sz="1400" dirty="0" err="1" smtClean="0"/>
              <a:t>programa</a:t>
            </a:r>
            <a:r>
              <a:rPr lang="en-US" sz="1400" dirty="0" smtClean="0"/>
              <a:t> (</a:t>
            </a:r>
            <a:r>
              <a:rPr lang="en-US" sz="1400" dirty="0" err="1" smtClean="0"/>
              <a:t>EndNote</a:t>
            </a:r>
            <a:r>
              <a:rPr lang="en-US" sz="1400" dirty="0" smtClean="0"/>
              <a:t>, </a:t>
            </a:r>
            <a:r>
              <a:rPr lang="en-US" sz="1400" dirty="0" err="1" smtClean="0"/>
              <a:t>Zotero</a:t>
            </a:r>
            <a:r>
              <a:rPr lang="en-US" sz="1400" dirty="0" smtClean="0"/>
              <a:t>, </a:t>
            </a:r>
            <a:r>
              <a:rPr lang="en-US" sz="1400" dirty="0" err="1" smtClean="0"/>
              <a:t>Mendeley</a:t>
            </a:r>
            <a:r>
              <a:rPr lang="en-US" sz="1400" dirty="0" smtClean="0"/>
              <a:t>)</a:t>
            </a:r>
            <a:r>
              <a:rPr lang="sr-Latn-RS" sz="1400" dirty="0" smtClean="0"/>
              <a:t> </a:t>
            </a:r>
          </a:p>
          <a:p>
            <a:r>
              <a:rPr lang="sr-Latn-RS" sz="1400" b="1" dirty="0" smtClean="0"/>
              <a:t>ORCID, 2012 </a:t>
            </a:r>
            <a:r>
              <a:rPr lang="sr-Latn-RS" sz="1400" dirty="0" smtClean="0"/>
              <a:t>(PID, univerzalni)</a:t>
            </a:r>
          </a:p>
          <a:p>
            <a:pPr indent="-3175">
              <a:buNone/>
            </a:pPr>
            <a:r>
              <a:rPr lang="sr-Latn-RS" sz="1400" dirty="0" smtClean="0"/>
              <a:t>J</a:t>
            </a:r>
            <a:r>
              <a:rPr lang="en-US" sz="1400" dirty="0" err="1" smtClean="0"/>
              <a:t>edinstveni</a:t>
            </a:r>
            <a:r>
              <a:rPr lang="en-US" sz="1400" dirty="0" smtClean="0"/>
              <a:t> </a:t>
            </a:r>
            <a:r>
              <a:rPr lang="en-US" sz="1400" dirty="0" err="1" smtClean="0"/>
              <a:t>identifikator</a:t>
            </a:r>
            <a:r>
              <a:rPr lang="en-US" sz="1400" dirty="0" smtClean="0"/>
              <a:t> za </a:t>
            </a:r>
            <a:r>
              <a:rPr lang="en-US" sz="1400" dirty="0" err="1" smtClean="0"/>
              <a:t>autore</a:t>
            </a:r>
            <a:r>
              <a:rPr lang="en-US" sz="1400" dirty="0" smtClean="0"/>
              <a:t> u </a:t>
            </a:r>
            <a:r>
              <a:rPr lang="en-US" sz="1400" dirty="0" err="1" smtClean="0"/>
              <a:t>vidu</a:t>
            </a:r>
            <a:r>
              <a:rPr lang="en-US" sz="1400" dirty="0" smtClean="0"/>
              <a:t> </a:t>
            </a:r>
            <a:r>
              <a:rPr lang="en-US" sz="1400" dirty="0" err="1" smtClean="0"/>
              <a:t>alfanumeričkog</a:t>
            </a:r>
            <a:r>
              <a:rPr lang="en-US" sz="1400" dirty="0" smtClean="0"/>
              <a:t> </a:t>
            </a:r>
            <a:r>
              <a:rPr lang="en-US" sz="1400" dirty="0" err="1" smtClean="0"/>
              <a:t>koda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16 </a:t>
            </a:r>
            <a:r>
              <a:rPr lang="en-US" sz="1400" dirty="0" err="1" smtClean="0"/>
              <a:t>karaktera</a:t>
            </a:r>
            <a:r>
              <a:rPr lang="sr-Latn-RS" sz="1400" dirty="0" smtClean="0"/>
              <a:t>; integracija sa Scopusom, ReseracherID i Publons profila; mogućnost preuzimanja podataka iz velikog broja baza podataka.</a:t>
            </a:r>
          </a:p>
          <a:p>
            <a:pPr indent="-3175">
              <a:buNone/>
            </a:pPr>
            <a:endParaRPr lang="sr-Latn-RS" sz="1400" dirty="0" smtClean="0"/>
          </a:p>
          <a:p>
            <a:r>
              <a:rPr lang="sr-Latn-RS" sz="1400" dirty="0" smtClean="0"/>
              <a:t>Profili na društvenim mrežama za naučnike nisu isto što i jedinstveni identifikatori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4100"/>
            <a:ext cx="8676456" cy="430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1520" y="303499"/>
            <a:ext cx="8229600" cy="540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1B5B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Scopus Author ID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1B5B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23928" y="2283717"/>
            <a:ext cx="2520280" cy="396044"/>
            <a:chOff x="2771800" y="1124738"/>
            <a:chExt cx="2520280" cy="528059"/>
          </a:xfrm>
        </p:grpSpPr>
        <p:sp>
          <p:nvSpPr>
            <p:cNvPr id="7" name="Left Arrow 6"/>
            <p:cNvSpPr/>
            <p:nvPr/>
          </p:nvSpPr>
          <p:spPr>
            <a:xfrm>
              <a:off x="2771800" y="1124738"/>
              <a:ext cx="2520280" cy="52805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7824" y="1220749"/>
              <a:ext cx="2115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200" dirty="0" smtClean="0">
                  <a:solidFill>
                    <a:schemeClr val="bg1"/>
                  </a:solidFill>
                  <a:latin typeface="Calibri" pitchFamily="34" charset="0"/>
                </a:rPr>
                <a:t>različite varijante imena autora</a:t>
              </a:r>
              <a:endParaRPr lang="en-U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83768" y="1707654"/>
            <a:ext cx="792088" cy="504056"/>
            <a:chOff x="2627784" y="1707654"/>
            <a:chExt cx="792088" cy="576064"/>
          </a:xfrm>
        </p:grpSpPr>
        <p:sp>
          <p:nvSpPr>
            <p:cNvPr id="10" name="Left Arrow 9"/>
            <p:cNvSpPr/>
            <p:nvPr/>
          </p:nvSpPr>
          <p:spPr>
            <a:xfrm>
              <a:off x="2627784" y="1707654"/>
              <a:ext cx="792088" cy="57606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9878" y="1851670"/>
              <a:ext cx="6799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sz="1200" dirty="0" smtClean="0">
                  <a:solidFill>
                    <a:schemeClr val="bg1"/>
                  </a:solidFill>
                </a:rPr>
                <a:t>ORCID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0" y="1779662"/>
            <a:ext cx="2411760" cy="360040"/>
          </a:xfrm>
          <a:prstGeom prst="ellipse">
            <a:avLst/>
          </a:prstGeom>
          <a:noFill/>
          <a:ln>
            <a:solidFill>
              <a:srgbClr val="4F2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6300192" y="4393401"/>
            <a:ext cx="1800200" cy="626621"/>
          </a:xfrm>
          <a:prstGeom prst="wedgeRoundRectCallout">
            <a:avLst>
              <a:gd name="adj1" fmla="val -115080"/>
              <a:gd name="adj2" fmla="val -82155"/>
              <a:gd name="adj3" fmla="val 16667"/>
            </a:avLst>
          </a:prstGeom>
          <a:noFill/>
          <a:ln>
            <a:solidFill>
              <a:srgbClr val="40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16216" y="4404836"/>
            <a:ext cx="171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smtClean="0">
                <a:latin typeface="Calibri" pitchFamily="34" charset="0"/>
              </a:rPr>
              <a:t>grafički prikaz distribucije radova i citata po godinama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10170"/>
            <a:ext cx="5976664" cy="30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699542"/>
            <a:ext cx="8244408" cy="437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00" y="205988"/>
            <a:ext cx="6462600" cy="493554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2800" dirty="0" smtClean="0">
                <a:solidFill>
                  <a:srgbClr val="401B5B"/>
                </a:solidFill>
              </a:rPr>
              <a:t>ResearcherID - javno vidljiv profil</a:t>
            </a:r>
            <a:endParaRPr lang="en-US" sz="2800" dirty="0">
              <a:solidFill>
                <a:srgbClr val="401B5B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04056" y="1924151"/>
            <a:ext cx="2500330" cy="358330"/>
          </a:xfrm>
          <a:prstGeom prst="ellipse">
            <a:avLst/>
          </a:prstGeom>
          <a:noFill/>
          <a:ln>
            <a:solidFill>
              <a:srgbClr val="40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96344" y="1924151"/>
            <a:ext cx="1521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solidFill>
                  <a:srgbClr val="401B5B"/>
                </a:solidFill>
                <a:latin typeface="Calibri" pitchFamily="34" charset="0"/>
              </a:rPr>
              <a:t>Publons i ORCID</a:t>
            </a:r>
            <a:endParaRPr lang="en-US" sz="1600" dirty="0">
              <a:solidFill>
                <a:srgbClr val="401B5B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00" y="205988"/>
            <a:ext cx="7206692" cy="565562"/>
          </a:xfrm>
        </p:spPr>
        <p:txBody>
          <a:bodyPr/>
          <a:lstStyle/>
          <a:p>
            <a:r>
              <a:rPr lang="sr-Latn-RS" sz="2000" dirty="0" smtClean="0"/>
              <a:t>ResearcherID – izveštaj o citiranosti na osnovu podataka iz WoS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7574"/>
            <a:ext cx="6840760" cy="403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9582"/>
            <a:ext cx="38195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00" y="205988"/>
            <a:ext cx="6462600" cy="493554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dirty="0" smtClean="0">
                <a:solidFill>
                  <a:srgbClr val="401B5B"/>
                </a:solidFill>
              </a:rPr>
              <a:t>ResearcherId bedž</a:t>
            </a:r>
            <a:endParaRPr lang="en-US" sz="3600" dirty="0">
              <a:solidFill>
                <a:srgbClr val="401B5B"/>
              </a:solidFill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60" y="964395"/>
            <a:ext cx="3637068" cy="322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501174" y="4661313"/>
            <a:ext cx="2786082" cy="267893"/>
          </a:xfrm>
          <a:prstGeom prst="wedgeRoundRectCallout">
            <a:avLst>
              <a:gd name="adj1" fmla="val -9994"/>
              <a:gd name="adj2" fmla="val -289709"/>
              <a:gd name="adj3" fmla="val 16667"/>
            </a:avLst>
          </a:prstGeom>
          <a:solidFill>
            <a:srgbClr val="40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latin typeface="Calibri" pitchFamily="34" charset="0"/>
              </a:rPr>
              <a:t>generisanje koda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83968" y="483518"/>
            <a:ext cx="1728192" cy="648072"/>
          </a:xfrm>
          <a:prstGeom prst="wedgeRoundRectCallout">
            <a:avLst>
              <a:gd name="adj1" fmla="val 133968"/>
              <a:gd name="adj2" fmla="val 97685"/>
              <a:gd name="adj3" fmla="val 16667"/>
            </a:avLst>
          </a:prstGeom>
          <a:solidFill>
            <a:srgbClr val="401B5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b</a:t>
            </a:r>
            <a:r>
              <a:rPr lang="sr-Latn-RS" sz="1200" dirty="0" smtClean="0">
                <a:latin typeface="Calibri" pitchFamily="34" charset="0"/>
              </a:rPr>
              <a:t>edž inkorporiran u web stranu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ORCID iD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54944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1115616" y="1383618"/>
            <a:ext cx="1512168" cy="648072"/>
          </a:xfrm>
          <a:prstGeom prst="wedgeRoundRectCallout">
            <a:avLst>
              <a:gd name="adj1" fmla="val 132890"/>
              <a:gd name="adj2" fmla="val -67797"/>
              <a:gd name="adj3" fmla="val 16667"/>
            </a:avLst>
          </a:prstGeom>
          <a:solidFill>
            <a:srgbClr val="401B5B"/>
          </a:solidFill>
          <a:ln>
            <a:solidFill>
              <a:srgbClr val="40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15616" y="138362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solidFill>
                  <a:schemeClr val="bg1"/>
                </a:solidFill>
                <a:latin typeface="Calibri" pitchFamily="34" charset="0"/>
              </a:rPr>
              <a:t>jedinstveni identifikator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47864" y="2427734"/>
            <a:ext cx="1512168" cy="540060"/>
          </a:xfrm>
          <a:prstGeom prst="ellipse">
            <a:avLst/>
          </a:prstGeom>
          <a:noFill/>
          <a:ln>
            <a:solidFill>
              <a:srgbClr val="40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88024" y="4083918"/>
            <a:ext cx="1224136" cy="216024"/>
          </a:xfrm>
          <a:prstGeom prst="ellipse">
            <a:avLst/>
          </a:prstGeom>
          <a:noFill/>
          <a:ln>
            <a:solidFill>
              <a:srgbClr val="40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5856" y="401191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latin typeface="Calibri" pitchFamily="34" charset="0"/>
              </a:rPr>
              <a:t>zapis preuzet sa Scopusa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195486"/>
            <a:ext cx="2879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solidFill>
                  <a:srgbClr val="401B5B"/>
                </a:solidFill>
                <a:latin typeface="Calibri" pitchFamily="34" charset="0"/>
              </a:rPr>
              <a:t>ORCID - javno vidljiv profil</a:t>
            </a:r>
            <a:endParaRPr lang="en-US" sz="2000" dirty="0">
              <a:solidFill>
                <a:srgbClr val="401B5B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</TotalTime>
  <Words>482</Words>
  <Application>Microsoft Office PowerPoint</Application>
  <PresentationFormat>On-screen Show (16:9)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Antonio template</vt:lpstr>
      <vt:lpstr>Timon template</vt:lpstr>
      <vt:lpstr>1_Timon template</vt:lpstr>
      <vt:lpstr>2_Timon template</vt:lpstr>
      <vt:lpstr>3_Timon template</vt:lpstr>
      <vt:lpstr>JEDINSTVENA IDENTIFIKACIJA AUTORA</vt:lpstr>
      <vt:lpstr>Trajni identifikatori u digitalnom okruženju</vt:lpstr>
      <vt:lpstr>Jedinstveni identifikatori za autore naučnih publikacija</vt:lpstr>
      <vt:lpstr>Slide 4</vt:lpstr>
      <vt:lpstr>ResearcherID - javno vidljiv profil</vt:lpstr>
      <vt:lpstr>ResearcherID – izveštaj o citiranosti na osnovu podataka iz WoS</vt:lpstr>
      <vt:lpstr>ResearcherId bedž</vt:lpstr>
      <vt:lpstr>ORCID iD</vt:lpstr>
      <vt:lpstr>Slide 9</vt:lpstr>
      <vt:lpstr>Slide 10</vt:lpstr>
      <vt:lpstr>Slide 11</vt:lpstr>
      <vt:lpstr>Slide 12</vt:lpstr>
      <vt:lpstr>ORCID integracija: SCIndeks</vt:lpstr>
      <vt:lpstr>Slide 14</vt:lpstr>
      <vt:lpstr>Slide 15</vt:lpstr>
      <vt:lpstr>Slide 16</vt:lpstr>
      <vt:lpstr>Slide 17</vt:lpstr>
      <vt:lpstr>ORCID iD – detaljna uputstva</vt:lpstr>
      <vt:lpstr>Scopus: uređivanje profila i ispravljanje grešaka</vt:lpstr>
      <vt:lpstr>ResearcherID: kreiranje profila</vt:lpstr>
      <vt:lpstr>Web of Science: ispravljanje grešaka</vt:lpstr>
      <vt:lpstr>Pitanja?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Biblioteka</dc:creator>
  <cp:lastModifiedBy>ksavic</cp:lastModifiedBy>
  <cp:revision>272</cp:revision>
  <dcterms:created xsi:type="dcterms:W3CDTF">2015-04-03T06:38:55Z</dcterms:created>
  <dcterms:modified xsi:type="dcterms:W3CDTF">2019-04-01T14:30:30Z</dcterms:modified>
</cp:coreProperties>
</file>